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68" r:id="rId3"/>
    <p:sldId id="270" r:id="rId4"/>
    <p:sldId id="271" r:id="rId5"/>
    <p:sldId id="272" r:id="rId6"/>
    <p:sldId id="262" r:id="rId7"/>
    <p:sldId id="273" r:id="rId8"/>
    <p:sldId id="274" r:id="rId9"/>
    <p:sldId id="275" r:id="rId10"/>
    <p:sldId id="276" r:id="rId11"/>
    <p:sldId id="277" r:id="rId12"/>
    <p:sldId id="257" r:id="rId13"/>
    <p:sldId id="259" r:id="rId14"/>
    <p:sldId id="261" r:id="rId15"/>
    <p:sldId id="280" r:id="rId16"/>
    <p:sldId id="279" r:id="rId17"/>
    <p:sldId id="263" r:id="rId18"/>
    <p:sldId id="278" r:id="rId19"/>
    <p:sldId id="281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905" autoAdjust="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38CC7-0389-45AB-9E1D-06B65D33E031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D758-8E6D-4600-B4F7-56DC6AE606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D758-8E6D-4600-B4F7-56DC6AE6068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B0941-384F-496C-B1B5-110AFC9E42D0}" type="datetimeFigureOut">
              <a:rPr lang="ru-RU" smtClean="0"/>
              <a:pPr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BA8DD-B5FA-4874-88D0-68F405231B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rant.ru/products/ipo/prime/doc/71469970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29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ds04.infourok.ru/uploads/ex/026e/000211c5-817bbea6/1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32"/>
            <a:ext cx="9001156" cy="6750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286380" y="928670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57818" y="1500175"/>
            <a:ext cx="2857520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6286520"/>
            <a:ext cx="157163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25.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642939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25. 09.2018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8229600" cy="11430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Перечень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профессиональных стандартов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858312" cy="5037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472"/>
                <a:gridCol w="7681840"/>
              </a:tblGrid>
              <a:tr h="699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40.121</a:t>
                      </a:r>
                      <a:endParaRPr lang="ru-RU" sz="1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"Наладчик-ремонтник </a:t>
                      </a:r>
                      <a:r>
                        <a:rPr lang="ru-RU" sz="1000" b="0" dirty="0" err="1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кузнечно-прессового</a:t>
                      </a:r>
                      <a:r>
                        <a:rPr lang="ru-RU" sz="1000" b="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оборудования", утвержден приказом Министерства труда и социальной защиты Российской Федерации от 1 февраля 2017 г. N 116н (зарегистрирован Министерством юстиции Российской Федерации 22 февраля 2017 г., регистрационный N 45756)</a:t>
                      </a:r>
                      <a:endParaRPr lang="ru-RU" sz="1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</a:tr>
              <a:tr h="716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40.157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"Наладчик холодноштамповочного оборудования", утвержден приказом Министерства труда и социальной защиты Российской Федерации от 8 февраля 2017 г. N 151н (зарегистрирован Министерством юстиции Российской Федерации 7 марта 2017 г., регистрационный N 45869)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699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40.150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"Наладчик-ремонтник </a:t>
                      </a:r>
                      <a:r>
                        <a:rPr lang="ru-RU" sz="1000" dirty="0" err="1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пневмо</a:t>
                      </a:r>
                      <a:r>
                        <a:rPr lang="ru-RU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 и </a:t>
                      </a:r>
                      <a:r>
                        <a:rPr lang="ru-RU" sz="1000" dirty="0" err="1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гидрооборудования</a:t>
                      </a:r>
                      <a:r>
                        <a:rPr lang="ru-RU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металлорежущих станков", утвержден приказом Министерства труда и социальной защиты Российской Федерации от 26 января 2017 г. N 80н (зарегистрирован Министерством юстиции Российской Федерации 9 февраля 2017 г., регистрационный N 45587)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699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40.077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"Слесарь-ремонтник промышленного оборудования", утвержден приказом Министерства труда и социальной защиты Российской Федерации от 26 декабря 2014 г. N 1164н (зарегистрирован Министерством юстиции Российской Федерации 23 января 2015 г., регистрационный N 35692)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716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40.113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"Работник по эксплуатации, ремонту и обслуживанию подъемных сооружений", утвержден приказом Министерства труда и социальной защиты Российской Федерации от 21 декабря 2015 г. N 1062н (зарегистрирован Министерством юстиции Российской Федерации 25 января 2016 г., регистрационный N 40743)</a:t>
                      </a:r>
                    </a:p>
                  </a:txBody>
                  <a:tcPr marL="39370" marR="39370" marT="64770" marB="64770"/>
                </a:tc>
              </a:tr>
              <a:tr h="1099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16.003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"Электромеханик по лифтам", утвержден приказом Министерства труда и социальной защиты Российской Федерации от 20 декабря 2013 года N 754н (зарегистрирован Министерством юстиции Российской Федерации 25 февраля 2014 г., регистрационный N 31417), с изменениями, внесенными приказом Министерства труда и социальной защиты Российской Федерации от 12 декабря 2016 г. N 727н (зарегистрирован в Министерством юстиции Российской Федерации 13 января 2017 г., регистрационный N 45230)</a:t>
                      </a:r>
                    </a:p>
                  </a:txBody>
                  <a:tcPr marL="39370" marR="39370" marT="64770" marB="64770"/>
                </a:tc>
              </a:tr>
              <a:tr h="4053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Минимальные требования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 результатам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освоения основных видов деятельности образовательной программы среднего профессионального образования по специальности 13.02.11 техническая</a:t>
            </a:r>
          </a:p>
          <a:p>
            <a:pPr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эксплуатация и обслуживание электрического и электромеханического оборудования (по отраслям)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785925"/>
          <a:ext cx="9144000" cy="6054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22"/>
                <a:gridCol w="6786578"/>
              </a:tblGrid>
              <a:tr h="3581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Основной вид деятельности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Требования к знаниям, умениям, практическому опыту</a:t>
                      </a:r>
                    </a:p>
                  </a:txBody>
                  <a:tcPr marL="39370" marR="39370" marT="64770" marB="64770"/>
                </a:tc>
              </a:tr>
              <a:tr h="2713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Организация простых работ по техническому обслуживанию и ремонту электрического и электромеханического оборудования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знать: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технические параметры, характеристики и особенности различных видов электрических машин;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классификацию основного электрического и электромеханического оборудования отрасли;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элементы систем автоматики, их классификацию, основные характеристики и принципы построения систем автоматического управления электрическим и электромеханическим оборудованием;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классификацию и назначение электроприводов, физические процессы в электроприводах;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выбор электродвигателей и схем управления;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устройство систем электроснабжения, выбор элементов схемы электроснабжения и защиты;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физические принципы работы, конструкцию, технические характеристики, области применения, правила эксплуатации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условия эксплуатации электрооборудования;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действующую нормативно-техническую документацию по специальности;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порядок проведения стандартных и сертифицированных испытаний;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правила сдачи оборудования в ремонт и приема после ремонта;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пути и средства повышения долговечности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технологию ремонта внутрицеховых сетей, кабельных линий, электрооборудования трансформаторных подстанций, электрических машин, пускорегулирующей аппаратуры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уметь: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определять электроэнергетические параметры электрических машин и аппаратов, электротехнических устройств и систем;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подбирать технологическое оборудование для ремонта и эксплуатации электрических машин и аппаратов, электротехнических устройств и систем, определять оптимальные варианты его использования;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организовывать и выполнять наладку, регулировку и проверку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проводить анализ неисправностей электрооборудования;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эффективно использовать материалы и оборудование;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заполнять маршрутно-технологическую документацию на эксплуатацию и обслуживание отраслевого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оценивать эффективность работы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осуществлять технический контроль при эксплуатации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осуществлять метрологическую поверку изделий;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производить диагностику оборудования и определение его ресурсов;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прогнозировать отказы и обнаруживать дефекты электрического и электромеханического оборудования.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иметь практический опыт в: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выполнении работ по технической эксплуатации, обслуживанию и ремонту электрического и электромеханического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использовании основных измерительных приборов.</a:t>
                      </a:r>
                    </a:p>
                  </a:txBody>
                  <a:tcPr marL="39370" marR="39370" marT="64770" marB="64770"/>
                </a:tc>
              </a:tr>
              <a:tr h="1631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Выполнение </a:t>
                      </a:r>
                      <a:r>
                        <a:rPr lang="ru-RU" sz="1400" dirty="0" smtClean="0">
                          <a:latin typeface="Arial"/>
                          <a:ea typeface="Times New Roman"/>
                          <a:cs typeface="Times New Roman"/>
                        </a:rPr>
                        <a:t>сервисного </a:t>
                      </a: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обслуживания бытовых машин и приборов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знать: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классификацию, конструкции, технические характеристики и области применения бытовых машин и приборов;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порядок организации сервисного обслуживания и ремонта бытовой техники;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типовые технологические процессы и оборудование при эксплуатации, обслуживании, ремонте и испытаниях бытовой техники;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методы и оборудование диагностики и контроля технического состояния бытовой техники;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прогрессивные технологии ремонта электробытовой техники.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уметь: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организовывать обслуживание и ремонт бытовых машин и приборов;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оценивать эффективность работы бытовых машин и приборов;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эффективно использовать материалы и оборудование;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пользоваться основным оборудованием, приспособлениями и инструментом для ремонта бытовых машин и приборов;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производить расчет электронагревательного оборудования;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производить наладку и испытания электробытовых приборов.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иметь практический опыт в: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выполнении работ по техническому обслуживанию и ремонту бытовой техники;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диагностике и контроле технического состояния бытовой техники.</a:t>
                      </a:r>
                    </a:p>
                  </a:txBody>
                  <a:tcPr marL="39370" marR="39370" marT="64770" marB="64770"/>
                </a:tc>
              </a:tr>
              <a:tr h="1350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  <a:cs typeface="Times New Roman"/>
                        </a:rPr>
                        <a:t>Организация деятельности производственного подразделения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знать: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kern="1200" dirty="0">
                          <a:solidFill>
                            <a:schemeClr val="dk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особенности менеджмента в области профессиональной деятельности;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kern="1200" dirty="0">
                          <a:solidFill>
                            <a:schemeClr val="dk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принципы делового общения в коллективе;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психологические аспекты профессиональной деятельности;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аспекты правового обеспечения профессиональной деятельности.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уметь: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составлять планы размещения оборудования и осуществлять организацию рабочих мест;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осуществлять контроль соблюдения технологической дисциплины, качества работ, эффективного использования технологического оборудования и материалов;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принимать и реализовывать управленческие решения;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рассчитывать показатели, характеризующие эффективность работы производственного подразделения, использования основного и вспомогательного оборудования.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иметь практический опыт в: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планировании и организации работы структурного подразделения;</a:t>
                      </a:r>
                    </a:p>
                    <a:p>
                      <a:pPr indent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Arial"/>
                          <a:ea typeface="Times New Roman"/>
                          <a:cs typeface="Times New Roman"/>
                        </a:rPr>
                        <a:t>анализе работы структурного подразделения.</a:t>
                      </a: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>
                <a:latin typeface="Arial" pitchFamily="34" charset="0"/>
                <a:cs typeface="Arial" pitchFamily="34" charset="0"/>
              </a:rPr>
              <a:t>Требования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к результатам освоения образовательной программы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000108"/>
          <a:ext cx="8667768" cy="571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286280"/>
                <a:gridCol w="4381488"/>
              </a:tblGrid>
              <a:tr h="35169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ФГОС </a:t>
                      </a:r>
                      <a:r>
                        <a:rPr lang="ru-RU" sz="1600" baseline="0" dirty="0" smtClean="0"/>
                        <a:t> ТОП-50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ФГОС  3</a:t>
                      </a:r>
                      <a:endParaRPr lang="ru-RU" sz="1600" dirty="0"/>
                    </a:p>
                  </a:txBody>
                  <a:tcPr/>
                </a:tc>
              </a:tr>
              <a:tr h="53633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01. Выбирать способы решения задач профессиональной деятельности, применительно к различным контекстам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02. Осуществлять поиск, анализ и интерпретацию информации, необходимой для выполнения задач профессиональной деятельности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70C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03. Планировать и реализовывать собственное профессиональное и личностное развитие.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04. Работать в коллективе и команде, эффективно взаимодействовать с коллегами, руководством, клиентами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09. Использовать информационные технологии в профессиональной деятельности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70C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2. Организовывать собственную деятельность, исходя из цели и способов ее достижения, определенных руководителем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rgbClr val="7030A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3. Анализировать рабочую ситуацию, осуществлять текущий и итоговый контроль, оценку и коррекцию собственной деятельности, нести ответственность за результаты своей работ</a:t>
                      </a:r>
                    </a:p>
                    <a:p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4. Осуществлять поиск информации, необходимой для эффективного выполнения профессиональных задач</a:t>
                      </a:r>
                    </a:p>
                    <a:p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5. Использовать информационно-коммуникационные технологии в профессиональной деятельности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 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6. Работать в команде, эффективно общаться с коллегами, руководством, клиентами</a:t>
                      </a: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/>
              <a:t>Требования </a:t>
            </a:r>
            <a:r>
              <a:rPr lang="ru-RU" sz="3100" dirty="0"/>
              <a:t>к результатам освоения образовательной программы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071546"/>
          <a:ext cx="8667768" cy="564360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286280"/>
                <a:gridCol w="4381488"/>
              </a:tblGrid>
              <a:tr h="44849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ФГОС ТОП-50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ФГОС </a:t>
                      </a:r>
                      <a:r>
                        <a:rPr lang="ru-RU" baseline="0" dirty="0" smtClean="0"/>
                        <a:t> 3</a:t>
                      </a:r>
                      <a:endParaRPr lang="ru-RU" dirty="0"/>
                    </a:p>
                  </a:txBody>
                  <a:tcPr/>
                </a:tc>
              </a:tr>
              <a:tr h="5195103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05. Осуществлять устную и письменную коммуникацию на государственном языке с учетом особенностей социального и культурного контекста</a:t>
                      </a:r>
                    </a:p>
                    <a:p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06. Проявлять гражданско-патриотическую позицию, демонстрировать осознанное поведение на основе традиционных общечеловеческих ценностей</a:t>
                      </a:r>
                    </a:p>
                    <a:p>
                      <a:endParaRPr lang="ru-RU" sz="1400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07. Содействовать сохранению окружающей среды, ресурсосбережению, эффективно действовать в чрезвычайных ситуациях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08. Использовать средства физической культуры для сохранения и укрепления здоровья в процессе профессиональной деятельности и поддержания необходимого уровня физической подготовленности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10. Пользоваться профессиональной документацией на государственном и иностранном языке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11. Планировать предпринимательскую деятельность в профессиональной сфере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1. Понимать сущность и социальную значимость будущей профессии, проявлять к ней устойчивый интерес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 7. Исполнять воинскую обязанность , в том числе с применением полученных профессиональных знаний (для юношей)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/>
              <a:t>Требования </a:t>
            </a:r>
            <a:r>
              <a:rPr lang="ru-RU" sz="3100" dirty="0"/>
              <a:t>к результатам освоения образовательной программы</a:t>
            </a:r>
            <a:br>
              <a:rPr lang="ru-RU" sz="3100" dirty="0"/>
            </a:b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071547"/>
          <a:ext cx="8858312" cy="578645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380506"/>
                <a:gridCol w="4477806"/>
              </a:tblGrid>
              <a:tr h="37292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ФГОС ТОП-50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ФГОС 3</a:t>
                      </a:r>
                      <a:endParaRPr lang="ru-RU" dirty="0"/>
                    </a:p>
                  </a:txBody>
                  <a:tcPr/>
                </a:tc>
              </a:tr>
              <a:tr h="541353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1.1. Определять техническое состояние автомобильных двигателей.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1.2. Определять техническое состояние электрических и электронных систем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1.3. Определять техническое состояние автомобильных трансмиссий.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1.4. Определять техническое состояние ходовой части и механизмов управления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1.5. Выявлять дефекты кузовов, кабин и платформ.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2.1. Осуществлять техническое обслуживание автомобильных двигателей.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2.2. Осуществлять техническое обслуживание электрических и электронных систем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2.3. Осуществлять техническое обслуживание автомобильных трансмиссий.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2.4. Осуществлять техническое обслуживание ходовой части и механизмов управления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2.5. Осуществлять техническое обслуживание автомобильных кузовов.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3.4.3. Производить текущий ремонт различных типов автомобилей в соответствии с требованиями технологической документации: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3.1. Производить текущий ремонт автомобильных двигателей.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3.2. Производить текущий ремонт узлов и элементов электрических и электронных систем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3.3. Производить текущий ремонт автомобильных трансмиссий.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3.4. Производить текущий ремонт ходовой части и механизмов управления автомобилей.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3.5. Производить ремонт и окраску кузовов.</a:t>
                      </a:r>
                    </a:p>
                    <a:p>
                      <a:endParaRPr lang="ru-RU" sz="10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1.1. Диагностировать автомобиль, его агрегаты и системы.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1.2. Выполнять работы по различным видам технического обслуживания.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1.3. Разбирать, собирать узлы и агрегаты автомобиля и устранять неисправности.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ПК 1.4. Оформлять отчетную документацию по техническому обслуживанию.</a:t>
                      </a:r>
                    </a:p>
                    <a:p>
                      <a:endParaRPr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5.2.2. Транспортировка грузов и перевозка пассажиров.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2.1. Управлять автомобилями категорий "B" и "C".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2.2. Выполнять работы по транспортировке грузов и перевозке пассажиров.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2.3. Осуществлять техническое обслуживание транспортных средств в пути следования.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2.4. Устранять мелкие неисправности, возникающие во время эксплуатации транспортных средств.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2.5. Работать с документацией установленной формы.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2.6. Проводить первоочередные мероприятия на месте дорожно-транспортного происшествия.</a:t>
                      </a:r>
                    </a:p>
                    <a:p>
                      <a:endParaRPr lang="ru-RU" sz="1100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5.2.3. Заправка транспортных средств горючими и смазочными материалами.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3.1. Производить заправку горючими и смазочными материалами транспортных средств на заправочных станциях.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3.2. Проводить технический осмотр и ремонт оборудования заправочных станций.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ПК 3.3. Вести и оформлять учетно-отчетную и планирующую документацию.</a:t>
                      </a:r>
                    </a:p>
                    <a:p>
                      <a:endParaRPr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1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Учебный план ФГОС 3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5153" r="25337" b="5927"/>
          <a:stretch>
            <a:fillRect/>
          </a:stretch>
        </p:blipFill>
        <p:spPr bwMode="auto">
          <a:xfrm>
            <a:off x="0" y="801267"/>
            <a:ext cx="9167968" cy="605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Учебный план ФГОС СПО 2017 года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8167" r="29914" b="7506"/>
          <a:stretch>
            <a:fillRect/>
          </a:stretch>
        </p:blipFill>
        <p:spPr bwMode="auto">
          <a:xfrm>
            <a:off x="142844" y="882056"/>
            <a:ext cx="9011758" cy="597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2800" dirty="0"/>
              <a:t>Требования к </a:t>
            </a:r>
            <a:r>
              <a:rPr lang="ru-RU" sz="2800" dirty="0" smtClean="0"/>
              <a:t>кадровым условиям реализации образовательной программы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Квалификация педагогических работников образовательной организации должна отвечать квалификационным требованиям, указанным в квалификационных справочниках, и (или) профессиональных стандартах (при наличии).</a:t>
            </a:r>
          </a:p>
          <a:p>
            <a:r>
              <a:rPr lang="ru-RU" sz="1600" dirty="0"/>
              <a:t>Педагогические работники, привлекаемые к реализации образовательной программы, должны получать дополнительное профессиональное образование по программам повышения квалификации, в том числе в форме стажировки в организациях направление деятельности которых соответствует области профессиональной деятельности, указанной в </a:t>
            </a:r>
            <a:r>
              <a:rPr lang="ru-RU" sz="1600" dirty="0">
                <a:hlinkClick r:id="rId2"/>
              </a:rPr>
              <a:t>пункте 1.5</a:t>
            </a:r>
            <a:r>
              <a:rPr lang="ru-RU" sz="1600" dirty="0"/>
              <a:t> настоящего ФГОС СПО, не реже 1 раза в 3 года с учетом расширения спектра профессиональных компетенций.</a:t>
            </a:r>
          </a:p>
          <a:p>
            <a:r>
              <a:rPr lang="ru-RU" sz="1600" dirty="0"/>
              <a:t>Доля педагогических работников (в приведенных к целочисленным значениям ставок), обеспечивающих освоение обучающимися профессиональных модулей, имеющих опыт деятельности не менее 3 лет в организациях, направление деятельности которых соответствует области профессиональной деятельности, указанной в </a:t>
            </a:r>
            <a:r>
              <a:rPr lang="ru-RU" sz="1600" dirty="0">
                <a:hlinkClick r:id="rId2"/>
              </a:rPr>
              <a:t>пункте 1.5</a:t>
            </a:r>
            <a:r>
              <a:rPr lang="ru-RU" sz="1600" dirty="0"/>
              <a:t> настоящего ФГОС СПО, в общем числе педагогических работников, реализующих образовательную программу, должна быть не менее 25 процентов.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Особенности ФГОС по ТОП-50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0000" lnSpcReduction="20000"/>
          </a:bodyPr>
          <a:lstStyle/>
          <a:p>
            <a:pPr lvl="0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виды деятельности и профессиональные компетенции разработаны с учетом требований международных и профессиональных стандартов, а также передовых технологий</a:t>
            </a:r>
            <a:endParaRPr lang="ru-RU" dirty="0" smtClean="0"/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изменена номенклатура и ориентация общих компетенций</a:t>
            </a:r>
            <a:endParaRPr lang="ru-RU" dirty="0" smtClean="0"/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повышена академическая свобода образовательных организаций в части формирования структуры и содержания образования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определены сроки обучения на основе рекомендаций заказчиков рабочих кадров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определены условия реализации образовательной программы, в том числе введены дополнительные требования к опыту практической деятельности педагогических работников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введен новый вид проведения государственной итоговой аттестации –  демонстрационный экзамен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отличия ФГОС СПО-4 от ФГОС СПО-3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472518" cy="550072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3800" dirty="0" smtClean="0"/>
          </a:p>
          <a:p>
            <a:r>
              <a:rPr lang="ru-RU" sz="3800" dirty="0" smtClean="0">
                <a:solidFill>
                  <a:srgbClr val="7030A0"/>
                </a:solidFill>
              </a:rPr>
              <a:t>Носят более рамочный характер</a:t>
            </a:r>
          </a:p>
          <a:p>
            <a:r>
              <a:rPr lang="ru-RU" sz="3800" dirty="0" smtClean="0">
                <a:solidFill>
                  <a:schemeClr val="accent6">
                    <a:lumMod val="50000"/>
                  </a:schemeClr>
                </a:solidFill>
              </a:rPr>
              <a:t>Не предъявляют требований к наименованиям дисциплин и модулей в структурах программ при подробной детализации требований к результатам освоения программ: умениям, знаниям, компетенциям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Задают иные соотношения в части </a:t>
            </a:r>
            <a:r>
              <a:rPr lang="ru-RU" sz="3800" dirty="0" err="1" smtClean="0">
                <a:solidFill>
                  <a:srgbClr val="7030A0"/>
                </a:solidFill>
              </a:rPr>
              <a:t>практикоориентированности</a:t>
            </a:r>
            <a:r>
              <a:rPr lang="ru-RU" sz="3800" dirty="0" smtClean="0">
                <a:solidFill>
                  <a:srgbClr val="7030A0"/>
                </a:solidFill>
              </a:rPr>
              <a:t> программ: 40%-теоретическая подготовка, 60%-практическая подготовка</a:t>
            </a:r>
          </a:p>
          <a:p>
            <a:r>
              <a:rPr lang="ru-RU" sz="3800" dirty="0" smtClean="0">
                <a:solidFill>
                  <a:schemeClr val="accent6">
                    <a:lumMod val="50000"/>
                  </a:schemeClr>
                </a:solidFill>
              </a:rPr>
              <a:t>Задают иное соотношение аудиторной (при непосредственном участии педагога) и самостоятельной нагрузок студента –75% / 25%, что объясняется характером </a:t>
            </a:r>
            <a:r>
              <a:rPr lang="ru-RU" sz="3800" dirty="0" err="1" smtClean="0">
                <a:solidFill>
                  <a:schemeClr val="accent6">
                    <a:lumMod val="50000"/>
                  </a:schemeClr>
                </a:solidFill>
              </a:rPr>
              <a:t>практикоориентированного</a:t>
            </a:r>
            <a:r>
              <a:rPr lang="ru-RU" sz="3800" dirty="0" smtClean="0">
                <a:solidFill>
                  <a:schemeClr val="accent6">
                    <a:lumMod val="50000"/>
                  </a:schemeClr>
                </a:solidFill>
              </a:rPr>
              <a:t> образования, высокой долей программ практики, реализация которых невозможна без непосредственного участия педагога. 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Увеличивают объем вариативной части учебного плана до 50%</a:t>
            </a:r>
          </a:p>
          <a:p>
            <a:r>
              <a:rPr lang="ru-RU" sz="3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Устанавливают реалистичный объем недельной нагрузки студентов –45-47 часов при аудиторной нагрузке не более 36 часов. 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Вводят в СПО систему зачетных единиц с «плавающей» размерностью 30-34 часа, исключая «нестыковки» и нарушения при формировании рабочих учебных планов</a:t>
            </a:r>
          </a:p>
          <a:p>
            <a:r>
              <a:rPr lang="ru-RU" sz="3800" dirty="0" smtClean="0">
                <a:solidFill>
                  <a:schemeClr val="accent6">
                    <a:lumMod val="50000"/>
                  </a:schemeClr>
                </a:solidFill>
              </a:rPr>
              <a:t>Выводят из структуры учебных планов и программ данные о самостоятельной работе студентов, предоставляя преподавателям возможность нормировать ее самостоятельно в пределах максимально допустимой недельной нагрузки студентов.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Структура</a:t>
            </a:r>
            <a:r>
              <a:rPr lang="ru-RU" sz="2800" dirty="0" smtClean="0"/>
              <a:t> ППКРС ФГОС 3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42984"/>
          <a:ext cx="8229600" cy="514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38"/>
                <a:gridCol w="3071834"/>
                <a:gridCol w="1143008"/>
                <a:gridCol w="1214446"/>
                <a:gridCol w="1071570"/>
                <a:gridCol w="111440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Индекс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Наименование учебных циклов, разделов, модулей, требования к знаниям, умениям, практическому опыту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Всего максимальной учебной нагрузки обучающегося (час./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нед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.)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В т.ч. часов обязательных учебных занятий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Индекс и наименование дисциплин, междисциплинарных курсов (МДК)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Коды формируемых компетенций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Обязательная часть учебных циклов ППКРС и раздел "Физическая культура"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864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576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ОП.00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Общепрофессиональный учебный цикл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232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168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В результате изучения обязательной части учебного цикла обучающийся по общепрофессиональным дисциплинам должен: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уметь: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измерять параметры электрической цепи;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рассчитывать сопротивление заземляющих устройств;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производить расчеты для выбора электроаппаратов;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знать: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основные положения электротехники;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методы расчета простых электрических цепей;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принципы работы типовых электрических устройств;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меры безопасности при работе с электрооборудованием и электрифицированными инструментами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</a:rPr>
                        <a:t>ОП.01. Электротехника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ОК 1 - 7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ПК 1.1 - 1.4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ПК 2.1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ПК 2.3 - 2.4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ПК 3.1 - 3.2</a:t>
                      </a: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 </a:t>
            </a:r>
            <a:endParaRPr lang="ru-RU" dirty="0"/>
          </a:p>
        </p:txBody>
      </p:sp>
      <p:pic>
        <p:nvPicPr>
          <p:cNvPr id="4" name="Содержимое 3" descr="1378148052_11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643306" y="5572140"/>
            <a:ext cx="528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Структура</a:t>
            </a:r>
            <a:r>
              <a:rPr lang="ru-RU" sz="2800" dirty="0" smtClean="0"/>
              <a:t> ППССЗ ФГОС 3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14352"/>
          <a:ext cx="8229600" cy="522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90"/>
                <a:gridCol w="2143140"/>
                <a:gridCol w="1071570"/>
                <a:gridCol w="1500198"/>
                <a:gridCol w="1500198"/>
                <a:gridCol w="1114404"/>
              </a:tblGrid>
              <a:tr h="1071574"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Наименование учебных циклов, разделов, модулей, требования к знаниям, умениям, практическому опыту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Всего максимальной учебной нагрузки обучающегося (час./</a:t>
                      </a:r>
                      <a:r>
                        <a:rPr lang="ru-RU" sz="950" dirty="0" err="1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нед</a:t>
                      </a: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.)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В том числе часов обязательных учебных занятий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Наименование дисциплин, междисциплинарных курсов (МДК)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Коды формируемых компетенций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>
                    <a:solidFill>
                      <a:schemeClr val="bg2"/>
                    </a:solidFill>
                  </a:tcPr>
                </a:tc>
              </a:tr>
              <a:tr h="481571"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Обязательная часть учебных циклов ППССЗ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3132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2088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</a:tr>
              <a:tr h="481571"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ОГСЭ.00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Общий гуманитарный и социально-экономический учебный цикл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642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428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</a:tr>
              <a:tr h="481571">
                <a:tc>
                  <a:txBody>
                    <a:bodyPr/>
                    <a:lstStyle/>
                    <a:p>
                      <a:pPr marL="0" indent="26098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ЕН.00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Математический и общий естественнонаучный учебный цикл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168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571"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П.00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Профессиональный учебный цикл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2322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1548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1571"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ОП.00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Общепрофессиональные дисциплины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1428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952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571"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ПМ.00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Профессиональные модули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894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596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</a:tr>
              <a:tr h="481571"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ПМ.01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Разработка технологических процессов изготовления деталей </a:t>
                      </a:r>
                      <a:r>
                        <a:rPr lang="ru-RU" sz="950" dirty="0" smtClean="0">
                          <a:latin typeface="Tahoma"/>
                          <a:ea typeface="Times New Roman"/>
                          <a:cs typeface="Times New Roman"/>
                        </a:rPr>
                        <a:t>машин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>
                          <a:latin typeface="Tahoma"/>
                          <a:ea typeface="Times New Roman"/>
                          <a:cs typeface="Times New Roman"/>
                        </a:rPr>
                        <a:t>МДК.01.01. Технологические процессы изготовления деталей машин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  <a:tc>
                  <a:txBody>
                    <a:bodyPr/>
                    <a:lstStyle/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ОК 1 - 5, 8, 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2609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ahoma"/>
                          <a:ea typeface="Times New Roman"/>
                          <a:cs typeface="Times New Roman"/>
                        </a:rPr>
                        <a:t>ПК 1.1 - 1.5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00" marR="50800" marT="88900" marB="889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Структура</a:t>
            </a:r>
            <a:r>
              <a:rPr lang="ru-RU" sz="2800" dirty="0" smtClean="0"/>
              <a:t> ППССЗ  ФГОС ТОП-50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7"/>
          <a:ext cx="8229600" cy="4880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46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Структура образовательной программы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Объем образовательной программы в академических часах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Общепрофессиональный</a:t>
                      </a: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цикл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не менее 180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цикл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не менее 972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Государственная итоговая аттестация: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 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базе среднего общего образования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36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базе основного общего образования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72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41008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Общий объем образовательной программы: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базе среднего общего образования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1476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1360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 базе основного общего образования, включая получение среднего общего образования в соответствии с требованиями федерального государственного образовательного стандарта среднего общего образования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4428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Структура ППССЗ ТОП-50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301038" cy="5407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4638"/>
                <a:gridCol w="2743200"/>
                <a:gridCol w="27432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Структура образовательной программы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Объем образовательной программы в академических часах</a:t>
                      </a:r>
                    </a:p>
                  </a:txBody>
                  <a:tcPr marL="39370" marR="39370" marT="64770" marB="6477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при получении квалификации специалиста среднего звена "техник"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при получении квалификации специалиста среднего звена "старший техник"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Общий гуманитарный и социально-экономический цикл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не менее 468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не менее 504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Математический и общий естественнонаучный цикл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не менее 144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не менее 180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Arial"/>
                          <a:ea typeface="Times New Roman"/>
                          <a:cs typeface="Times New Roman"/>
                        </a:rPr>
                        <a:t>Общепрофессиональный</a:t>
                      </a: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 цикл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не менее 612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не менее 648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цикл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не менее 1728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не менее 2664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Государственная итоговая аттестация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216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216</a:t>
                      </a:r>
                    </a:p>
                  </a:txBody>
                  <a:tcPr marL="39370" marR="39370" marT="64770" marB="64770"/>
                </a:tc>
              </a:tr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Общий объем образовательной программы:</a:t>
                      </a: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на базе среднего общего образования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4464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5940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на базе основного общего образования, включая получение среднего общего образования в соответствии с требованиями федерального государственного образовательного стандарта среднего общего образования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Arial"/>
                          <a:ea typeface="Times New Roman"/>
                          <a:cs typeface="Times New Roman"/>
                        </a:rPr>
                        <a:t>5940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/>
                          <a:ea typeface="Times New Roman"/>
                          <a:cs typeface="Times New Roman"/>
                        </a:rPr>
                        <a:t>7416</a:t>
                      </a: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100" b="1" dirty="0"/>
              <a:t>Структура и объем образовательной </a:t>
            </a:r>
            <a:r>
              <a:rPr lang="ru-RU" sz="3100" b="1" dirty="0" smtClean="0"/>
              <a:t>программы ППКРС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29600" cy="4882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ФГОС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ТОП-50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ФГОС 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Общепрофессиональный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цикл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– не менее     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180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ОП.00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Общепрофессиональный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учебный цикл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             </a:t>
                      </a: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168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Электротехника, Охрана труда, Материаловедение, Безопасность жизнедеятельности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Профессиональный цикл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– не менее             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972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Государственная итоговая аттестация: 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ПП.00 Профессиональный учебный цикл -                           </a:t>
                      </a: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368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МДК.01.01 Слесарное дело и технические измерения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МДК.01.02 Устройство, техническое обслуживание и ремонт автомобилей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МДК.02.01 Теоретическая подготовка водителей автомобилей категорий "B" и "C"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среднего общего образования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         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</a:t>
                      </a:r>
                      <a:endParaRPr lang="ru-RU" sz="12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основного общего образования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        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72</a:t>
                      </a:r>
                      <a:endParaRPr lang="ru-RU" sz="12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ln w="19050"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Общий объем образовательной программы: 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19050"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3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среднего общего образования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        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1476</a:t>
                      </a:r>
                      <a:endParaRPr lang="ru-RU" sz="12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УП.00 Учебная практика обучающихся на базе среднего общего образования/на базе основного общего образования </a:t>
                      </a:r>
                      <a:r>
                        <a:rPr lang="ru-RU" sz="12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                                                                             </a:t>
                      </a: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1404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ПП.00 Производственная практика обучающихся на базе среднего общего образования/на базе основного общего образования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основного общего образования, включая получение среднего общего образования в соответствии с требованиями федерального государственного образовательного стандарта среднего общего образования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                                                   4428</a:t>
                      </a:r>
                      <a:endParaRPr lang="ru-RU" sz="12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Вариативная часть учебных циклов ППКРС (определяется образовательной организацией)                                          </a:t>
                      </a: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144</a:t>
                      </a:r>
                      <a:endParaRPr lang="ru-RU" sz="12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Перечень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профессиональных стандартов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   соответствующих профессиональной деятельности выпускников образовательной программы среднего профессионального образования по профессии 23.01.17 Мастер по ремонту и обслуживанию автомобилей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143116"/>
          <a:ext cx="8358246" cy="4183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65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Код профессионального стандарта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Наименование профессионального стандарта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</a:tr>
              <a:tr h="35249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33.005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«Специалист по техническому диагностированию и контролю технического состояния автотранспортных средств при периодическом техническом осмотре», утвержден приказом Министерства труда и социальной защиты Российской Федерации от 23 марта 2015 г. № 187н (зарегистрирован Министерством юстиции Российской Федерации 29 апреля 2015 г., регистрационный № 37055)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Минимальные требования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 результатам освоения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основных видов деятельности образовательной программы среднего профессионального образования по профессии 23.01.17 Мастер по ремонту и обслуживанию автомобилей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06" y="1874075"/>
          <a:ext cx="8929750" cy="4824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6956"/>
                <a:gridCol w="5562794"/>
              </a:tblGrid>
              <a:tr h="412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Основные виды деятельности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Требования к знаниям, умениям, практическому опыту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chemeClr val="bg2"/>
                    </a:solidFill>
                  </a:tcPr>
                </a:tc>
              </a:tr>
              <a:tr h="676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Определять техническое состояние систем, агрегатов, деталей и механизмов автомобиля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знать: виды и методы диагностирования автомобилей; устройство и конструктивные особенности автомобилей; типовые неисправности автомобильных систем; технические параметры исправного состояния автомобилей; устройство и конструктивные особенности диагностического оборудования; компьютерные программы по диагностике систем и частей автомобилей. уметь: выбирать и пользоваться инструментами и приспособлениями для слесарных работ; выявлять неисправности систем и механизмов автомобилей; применять диагностические приборы и оборудование; читать и интерпретировать данные, полученные в ходе диагностики; оформлять учетную документацию; использовать информационно-коммуникационные технологии при составлении отчетной документации по диагностике. иметь практический опыт в: проведении технических измерений соответствующими инструментами и приборами; снятии и установке агрегатов и узлов автомобилей; использовании слесарного оборудования. 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15628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kern="1200" dirty="0" smtClean="0">
                        <a:solidFill>
                          <a:srgbClr val="333333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Осуществлять </a:t>
                      </a:r>
                      <a:r>
                        <a:rPr lang="ru-RU" sz="1200" kern="1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техническое обслуживание автотранспорта согласно требованиям нормативно-технической документации 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знать: виды технического обслуживания автомобилей и технологической документации по техническому обслуживанию; типы и устройство стендов для технического обслуживания и ремонта автомобильных двигателей; устройство и конструктивные особенности обслуживаемых автомобилей; технические условия на регулировку отдельных механизмов и узлов; виды работ при техническом обслуживании двигателей различных типов, технические условия их выполнения; правила эксплуатации транспортных средств и правила дорожного движения; порядок выполнения контрольного осмотра транспортных средств и работ по его техническому обслуживанию; перечень неисправностей и условий, при которых запрещается эксплуатация транспортных средств; приемы устранения неисправностей и выполнения работ по техническому обслуживанию; основы безопасного управления транспортными средствами; уметь: применять нормативно-техническую документацию по техническому обслуживанию автомобилей; выбирать и пользоваться инструментами, приспособлениями и стендами для технического обслуживания систем и частей автомобилей; безопасно управлять транспортными средствами; проводить контрольный осмотр транспортных средств; устранять возникшие во время эксплуатации транспортных средств мелкие неисправности, с соблюдением требований безопасности; получать, оформлять и сдавать путевую и транспортную документацию. иметь практический опыт в: выполнении регламентных работ по техническому обслуживанию автомобилей; выполнении работ по ремонту деталей автомобиля; управлении автомобилями.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1920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Производить текущий ремонт различных типов автомобилей в соответствии с требованиями технологической документации 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знать: устройство и конструктивные особенности обслуживаемых автомобилей; назначение и взаимодействие основных узлов ремонтируемых автомобилей; виды и методы ремонтных работ, способы восстановления деталей; технологическую последовательность и регламент работы по разборке и сборке систем автомобилей; методику контроля геометрических параметров в деталей систем и частей автомобилей; системы допусков и посадок, классы точности, шероховатость, допуски формы и расположения поверхностей; основные механические свойства обрабатываемых материалов; порядок регулирования узлов отремонтированных систем и частей автомобилей; инструкции и правила охраны труда; бережливое производство. уметь: выбирать и пользоваться инструментами и приспособлениями для ремонтных работ; снимать и устанавливать агрегаты, узлы и детали автомобиля; определять объемы и подбирать комплектующие при выполнении ремонтных работ систем и частей автомобилей; определять способы и средства ремонта; использовать специальный инструмент, приборы, оборудование; оформлять учетную документацию; выполнять требования безопасности при проведении ремонтных работ. иметь практический опыт в: проведении технических измерений соответствующим инструментом и приборами; выполнении ремонта агрегатов, узлов и механизмов автомобиля и двигателя; снятии и установке агрегатов, узлов и деталей автомобиля; использовании технологического оборудования.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Перечень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профессиональных стандартов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соответствующих профессиональной деятельности выпускников образовательной программы среднего профессионального образования по специальности 13.02.11 техническая эксплуатация и обслуживание электрического и электромеханического оборудования (по отраслям)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785926"/>
          <a:ext cx="9144000" cy="576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2"/>
                <a:gridCol w="785814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Код профессионального стандарта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Наименование профессионального стандарта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17.029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"Работник по эксплуатации, ремонту и техническому обслуживанию канатных дорог", утвержден приказом Министерства труда и социальной защиты Российской Федерации от 21 декабря 2015 г. N 1061н (зарегистрирован Министерством юстиции Российской Федерации 25 января 2016 г., регистрационный N 40768)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20.006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"Работник по эксплуатации грузоподъемных механизмов гидроэлектростанций/гидроаккумулирующих электростанций", утвержден приказом Министерства труда и социальной защиты Российской Федерации от 25 декабря 2014 г. N 1125н (зарегистрирован Министерством юстиции Российской Федерации 28 января 2015 г. регистрационный N 35765)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16.050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"Электромеханик по эксплуатации, техническому обслуживанию и ремонту эскалаторов и пассажирских конвейеров", утвержден приказом Министерства труда и социальной защиты Российской Федерации от 26 декабря 2014 г. N 1160н (зарегистрирован Министерством юстиции Российской Федерации 27 января 2015 г., регистрационный N 35750)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16.019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"Специалист по эксплуатации трансформаторных подстанций и распределительных пунктов", утвержден приказом Министерства труда и социальной защиты Российской Федерации от 17 апреля 2014 г. N 266н (зарегистрирован Министерством юстиции Российской Федерации 11 июля 2014 г., регистрационный N 33064), с изменениями внесенными приказом Министерства труда и социальной защиты Российской Федерации от 12 декабря 2016 г. N 727н (зарегистрирован Министерством юстиции Российской Федерации 13 января 2017 г., регистрационный N 45230)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16.090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"Электромонтажник домовых электрических систем и оборудования", утвержден приказом Министерства труда и социальной защиты Российской Федерации от 21 декабря 2015 г. N 1073н (зарегистрирован Министерством юстиции Российской Федерации 25 января 2016 г., регистрационный N 40766)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40.177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"Техник по обслуживанию роботизированного производства", утвержден приказом Министерства труда и социальной защиты Российской Федерации от 1 марта 2017 г. N 205н (зарегистрирован Министерством юстиции Российской Федерации 22 марта 2017 г., регистрационный N 46081)</a:t>
                      </a:r>
                    </a:p>
                  </a:txBody>
                  <a:tcPr marL="39370" marR="39370" marT="64770" marB="6477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40.121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Профессиональный стандарт "Наладчик-ремонтник </a:t>
                      </a:r>
                      <a:r>
                        <a:rPr lang="ru-RU" sz="1000" dirty="0" err="1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кузнечно-прессового</a:t>
                      </a:r>
                      <a:r>
                        <a:rPr lang="ru-RU" sz="1000" dirty="0">
                          <a:solidFill>
                            <a:srgbClr val="E36C0A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оборудования", утвержден приказом Министерства труда и социальной защиты Российской Федерации от 1 февраля 2017 г. N 116н (зарегистрирован Министерством юстиции Российской Федерации 22 февраля 2017 г., регистрационный N 45756)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3479</Words>
  <Application>Microsoft Office PowerPoint</Application>
  <PresentationFormat>Экран (4:3)</PresentationFormat>
  <Paragraphs>345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Структура ППКРС ФГОС 3</vt:lpstr>
      <vt:lpstr>Структура ППССЗ ФГОС 3</vt:lpstr>
      <vt:lpstr>Структура ППССЗ  ФГОС ТОП-50</vt:lpstr>
      <vt:lpstr>Структура ППССЗ ТОП-50</vt:lpstr>
      <vt:lpstr> Структура и объем образовательной программы ППКРС </vt:lpstr>
      <vt:lpstr>Перечень профессиональных стандартов</vt:lpstr>
      <vt:lpstr>Минимальные требования к результатам освоения </vt:lpstr>
      <vt:lpstr>Перечень профессиональных стандартов</vt:lpstr>
      <vt:lpstr>Перечень профессиональных стандартов</vt:lpstr>
      <vt:lpstr>Минимальные требования к результатам </vt:lpstr>
      <vt:lpstr> Требования к результатам освоения образовательной программы </vt:lpstr>
      <vt:lpstr> Требования к результатам освоения образовательной программы </vt:lpstr>
      <vt:lpstr> Требования к результатам освоения образовательной программы </vt:lpstr>
      <vt:lpstr>Учебный план ФГОС 3</vt:lpstr>
      <vt:lpstr>Учебный план ФГОС СПО 2017 года</vt:lpstr>
      <vt:lpstr>Требования к кадровым условиям реализации образовательной программы </vt:lpstr>
      <vt:lpstr>Особенности ФГОС по ТОП-50</vt:lpstr>
      <vt:lpstr>Основные отличия ФГОС СПО-4 от ФГОС СПО-3</vt:lpstr>
      <vt:lpstr>М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ЁлкинАИ</dc:creator>
  <cp:lastModifiedBy>ЁлкинАИ</cp:lastModifiedBy>
  <cp:revision>47</cp:revision>
  <dcterms:created xsi:type="dcterms:W3CDTF">2018-09-14T06:56:58Z</dcterms:created>
  <dcterms:modified xsi:type="dcterms:W3CDTF">2018-09-25T05:57:48Z</dcterms:modified>
</cp:coreProperties>
</file>